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ibre Baskerville" charset="1" panose="02000000000000000000"/>
      <p:regular r:id="rId17"/>
    </p:embeddedFont>
    <p:embeddedFont>
      <p:font typeface="Open Sans 1 Bold" charset="1" panose="000000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ns 2" charset="1" panose="020B0606030504020204"/>
      <p:regular r:id="rId20"/>
    </p:embeddedFont>
    <p:embeddedFont>
      <p:font typeface="Canva Sans" charset="1" panose="020B0503030501040103"/>
      <p:regular r:id="rId21"/>
    </p:embeddedFont>
    <p:embeddedFont>
      <p:font typeface="Open Sans 2 Bold" charset="1" panose="020B0806030504020204"/>
      <p:regular r:id="rId22"/>
    </p:embeddedFont>
    <p:embeddedFont>
      <p:font typeface="Open Sans 2 Bold Italics" charset="1" panose="020B0806030504020204"/>
      <p:regular r:id="rId23"/>
    </p:embeddedFont>
    <p:embeddedFont>
      <p:font typeface="Open Sans 2 Italics" charset="1" panose="020B0606030504020204"/>
      <p:regular r:id="rId24"/>
    </p:embeddedFont>
    <p:embeddedFont>
      <p:font typeface="Ample Display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708290" y="8879974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62858" y="266233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548102" cy="10401497"/>
          </a:xfrm>
          <a:custGeom>
            <a:avLst/>
            <a:gdLst/>
            <a:ahLst/>
            <a:cxnLst/>
            <a:rect r="r" b="b" t="t" l="l"/>
            <a:pathLst>
              <a:path h="10401497" w="18548102">
                <a:moveTo>
                  <a:pt x="0" y="0"/>
                </a:moveTo>
                <a:lnTo>
                  <a:pt x="18548102" y="0"/>
                </a:lnTo>
                <a:lnTo>
                  <a:pt x="18548102" y="10401497"/>
                </a:lnTo>
                <a:lnTo>
                  <a:pt x="0" y="10401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4" t="0" r="-3024" b="-63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2858" y="1265969"/>
            <a:ext cx="5240359" cy="82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8"/>
              </a:lnSpc>
            </a:pPr>
            <a:r>
              <a:rPr lang="en-US" sz="58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Portfolio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6919" y="961443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858" y="2780419"/>
            <a:ext cx="13003624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Visualization in Tableau for Business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88387" y="7840749"/>
            <a:ext cx="74083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Owner: </a:t>
            </a:r>
            <a:r>
              <a:rPr lang="en-US" sz="3399">
                <a:solidFill>
                  <a:srgbClr val="FFDE59"/>
                </a:solidFill>
                <a:latin typeface="Open Sans 2"/>
                <a:ea typeface="Open Sans 2"/>
                <a:cs typeface="Open Sans 2"/>
                <a:sym typeface="Open Sans 2"/>
              </a:rPr>
              <a:t>Ketut Nikastri Tussning Putri</a:t>
            </a: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7753200"/>
            <a:ext cx="2533800" cy="2533800"/>
          </a:xfrm>
          <a:custGeom>
            <a:avLst/>
            <a:gdLst/>
            <a:ahLst/>
            <a:cxnLst/>
            <a:rect r="r" b="b" t="t" l="l"/>
            <a:pathLst>
              <a:path h="2533800" w="2533800">
                <a:moveTo>
                  <a:pt x="0" y="0"/>
                </a:moveTo>
                <a:lnTo>
                  <a:pt x="2533800" y="0"/>
                </a:lnTo>
                <a:lnTo>
                  <a:pt x="2533800" y="2533800"/>
                </a:lnTo>
                <a:lnTo>
                  <a:pt x="0" y="253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74333" y="1595374"/>
            <a:ext cx="14903136" cy="7816504"/>
          </a:xfrm>
          <a:custGeom>
            <a:avLst/>
            <a:gdLst/>
            <a:ahLst/>
            <a:cxnLst/>
            <a:rect r="r" b="b" t="t" l="l"/>
            <a:pathLst>
              <a:path h="7816504" w="14903136">
                <a:moveTo>
                  <a:pt x="0" y="0"/>
                </a:moveTo>
                <a:lnTo>
                  <a:pt x="14903135" y="0"/>
                </a:lnTo>
                <a:lnTo>
                  <a:pt x="14903135" y="7816504"/>
                </a:lnTo>
                <a:lnTo>
                  <a:pt x="0" y="7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19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86919" y="9614430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27000"/>
            <a:ext cx="359459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39191" y="1028700"/>
            <a:ext cx="13369355" cy="8229600"/>
          </a:xfrm>
          <a:custGeom>
            <a:avLst/>
            <a:gdLst/>
            <a:ahLst/>
            <a:cxnLst/>
            <a:rect r="r" b="b" t="t" l="l"/>
            <a:pathLst>
              <a:path h="8229600" w="13369355">
                <a:moveTo>
                  <a:pt x="0" y="0"/>
                </a:moveTo>
                <a:lnTo>
                  <a:pt x="13369356" y="0"/>
                </a:lnTo>
                <a:lnTo>
                  <a:pt x="1336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94" r="0" b="-919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86919" y="9614430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5571" y="3459727"/>
            <a:ext cx="11536859" cy="330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9"/>
              </a:lnSpc>
            </a:pPr>
            <a:r>
              <a:rPr lang="en-US" sz="17306">
                <a:solidFill>
                  <a:srgbClr val="FFDE59"/>
                </a:solidFill>
                <a:latin typeface="Ample Display"/>
                <a:ea typeface="Ample Display"/>
                <a:cs typeface="Ample Display"/>
                <a:sym typeface="Ample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90699"/>
            <a:chOff x="0" y="0"/>
            <a:chExt cx="4816593" cy="234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4587"/>
            </a:xfrm>
            <a:custGeom>
              <a:avLst/>
              <a:gdLst/>
              <a:ahLst/>
              <a:cxnLst/>
              <a:rect r="r" b="b" t="t" l="l"/>
              <a:pathLst>
                <a:path h="2345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4587"/>
                  </a:lnTo>
                  <a:lnTo>
                    <a:pt x="0" y="234587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58264" y="8716111"/>
            <a:ext cx="140207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4370955" y="2143966"/>
          <a:ext cx="10772176" cy="6355067"/>
        </p:xfrm>
        <a:graphic>
          <a:graphicData uri="http://schemas.openxmlformats.org/drawingml/2006/table">
            <a:tbl>
              <a:tblPr/>
              <a:tblGrid>
                <a:gridCol w="5386088"/>
                <a:gridCol w="5386088"/>
              </a:tblGrid>
              <a:tr h="8049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467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Definition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visualization is a graphical representation of information and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0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Purspose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Helps understand patterns, trends and outliers in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7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Benefits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Simplify information, support decision making, and facilitate business analysis.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5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Importance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 the era of Big Data, data visualization facilitates big data analysis and helps data-driven decisions.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7086919" y="961443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440" y="58000"/>
            <a:ext cx="866256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Introduction to Data 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18017"/>
            <a:chOff x="0" y="0"/>
            <a:chExt cx="4816593" cy="26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8120"/>
            </a:xfrm>
            <a:custGeom>
              <a:avLst/>
              <a:gdLst/>
              <a:ahLst/>
              <a:cxnLst/>
              <a:rect r="r" b="b" t="t" l="l"/>
              <a:pathLst>
                <a:path h="2681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8120"/>
                  </a:lnTo>
                  <a:lnTo>
                    <a:pt x="0" y="268120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6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2400026" y="7090214"/>
            <a:ext cx="140207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069585" y="3547166"/>
            <a:ext cx="5438980" cy="4566505"/>
            <a:chOff x="0" y="0"/>
            <a:chExt cx="8764270" cy="7358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2"/>
              <a:stretch>
                <a:fillRect l="-149" t="0" r="-14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086919" y="9614430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4862" y="88639"/>
            <a:ext cx="117747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Tableau Basics – Overview &amp; 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852" y="2505616"/>
            <a:ext cx="9578324" cy="486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4312"/>
              </a:lnSpc>
              <a:buFont typeface="Arial"/>
              <a:buChar char="•"/>
            </a:pP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What is Tableau?: 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A Business Intelligence (BI) tool that helps connect, visualize, and share data for better decision-making.</a:t>
            </a:r>
          </a:p>
          <a:p>
            <a:pPr algn="just" marL="604523" indent="-302261" lvl="1">
              <a:lnSpc>
                <a:spcPts val="4312"/>
              </a:lnSpc>
              <a:buFont typeface="Arial"/>
              <a:buChar char="•"/>
            </a:pP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Key Products: 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Tableau Desktop (visualization creation), Tableau Server &amp; Online (collaboration &amp; sharing), Tableau Public (free version for public sharing).</a:t>
            </a:r>
          </a:p>
          <a:p>
            <a:pPr algn="just" marL="604523" indent="-302261" lvl="1">
              <a:lnSpc>
                <a:spcPts val="4312"/>
              </a:lnSpc>
              <a:buFont typeface="Arial"/>
              <a:buChar char="•"/>
            </a:pP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•</a:t>
            </a: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Environment: 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Tableau consists of multiple components including </a:t>
            </a: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Sheets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, </a:t>
            </a: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Dashboards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, and </a:t>
            </a:r>
            <a:r>
              <a:rPr lang="en-US" b="true" sz="2800" i="true">
                <a:solidFill>
                  <a:srgbClr val="FFFFFF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Stories</a:t>
            </a:r>
            <a:r>
              <a:rPr lang="en-US" sz="2800" i="true">
                <a:solidFill>
                  <a:srgbClr val="FFFFFF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 that help users organize and present data effectively.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86919" y="9614430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748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 Preparation in Tableau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0600" y="3879362"/>
            <a:ext cx="546749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Connecting Data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100888" y="4341959"/>
            <a:ext cx="393381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3001928" y="3860312"/>
            <a:ext cx="30078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D6D8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Join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79831" y="2748527"/>
            <a:ext cx="14008326" cy="6884953"/>
            <a:chOff x="0" y="0"/>
            <a:chExt cx="165374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3747" cy="812800"/>
            </a:xfrm>
            <a:custGeom>
              <a:avLst/>
              <a:gdLst/>
              <a:ahLst/>
              <a:cxnLst/>
              <a:rect r="r" b="b" t="t" l="l"/>
              <a:pathLst>
                <a:path h="812800" w="1653747">
                  <a:moveTo>
                    <a:pt x="0" y="0"/>
                  </a:moveTo>
                  <a:lnTo>
                    <a:pt x="1653747" y="0"/>
                  </a:lnTo>
                  <a:lnTo>
                    <a:pt x="165374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7196" r="0" b="-719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086919" y="9614430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748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 Preparation in Tableau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753" y="1632819"/>
            <a:ext cx="3244155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Joining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1728" y="2862478"/>
            <a:ext cx="7778755" cy="4989512"/>
            <a:chOff x="0" y="0"/>
            <a:chExt cx="126717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8275" t="0" r="-13863" b="-705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862478"/>
            <a:ext cx="7778755" cy="4989512"/>
            <a:chOff x="0" y="0"/>
            <a:chExt cx="126717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704" t="0" r="-20295" b="-693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086919" y="9881204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862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Building Charts in Tableau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04434" y="1349909"/>
            <a:ext cx="6652288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Bar Chart &amp; Line Chart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38294"/>
            <a:ext cx="168949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Bar Chart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1728" y="8138294"/>
            <a:ext cx="18168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Line Chart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595494"/>
            <a:ext cx="777875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Comparing data between categories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1728" y="8595494"/>
            <a:ext cx="777875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Visualize relationships between data points over a period of time to identify meaningful trends and patterns.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1728" y="2862478"/>
            <a:ext cx="7778755" cy="4989512"/>
            <a:chOff x="0" y="0"/>
            <a:chExt cx="126717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-21108" b="-61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862478"/>
            <a:ext cx="7778755" cy="4989512"/>
            <a:chOff x="0" y="0"/>
            <a:chExt cx="126717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115" t="0" r="-21099" b="-800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086919" y="9778409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862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Building Charts in Tableau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36118" y="1333978"/>
            <a:ext cx="8664987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Histogram &amp; Box and Whisker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24415"/>
            <a:ext cx="18543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Histogram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1728" y="8224415"/>
            <a:ext cx="2987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Box and Whisker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04562"/>
            <a:ext cx="777875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Visualization of Data Distribution and Grouping of Values ​​in a Certain Range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1728" y="8804562"/>
            <a:ext cx="777875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Displaying Distribution of Data Points Based on Selected Measure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1728" y="2862478"/>
            <a:ext cx="7778755" cy="4989512"/>
            <a:chOff x="0" y="0"/>
            <a:chExt cx="126717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-20971" b="-603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862478"/>
            <a:ext cx="7778755" cy="4989512"/>
            <a:chOff x="0" y="0"/>
            <a:chExt cx="126717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0" r="-22044" b="-697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259300" y="9861783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862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Building Charts in Tableau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8077" y="1444892"/>
            <a:ext cx="8664987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Scatter Plot &amp; Gantt Chart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224415"/>
            <a:ext cx="20300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Scatter Plot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1728" y="8224415"/>
            <a:ext cx="20672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Gantt Chart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68939"/>
            <a:ext cx="777875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Showing Relationships Between Numeric Variables through Visualization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85425" y="8794750"/>
            <a:ext cx="777875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Used to Display the Duration of a Certain Event or Activity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11728" y="2243353"/>
            <a:ext cx="7778755" cy="4989512"/>
            <a:chOff x="0" y="0"/>
            <a:chExt cx="126717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72" t="0" r="-21436" b="-685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2243353"/>
            <a:ext cx="7778755" cy="4989512"/>
            <a:chOff x="0" y="0"/>
            <a:chExt cx="126717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7172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72">
                  <a:moveTo>
                    <a:pt x="0" y="0"/>
                  </a:moveTo>
                  <a:lnTo>
                    <a:pt x="1267172" y="0"/>
                  </a:lnTo>
                  <a:lnTo>
                    <a:pt x="12671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293" t="0" r="-21452" b="-758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259300" y="9943194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Page | 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862" y="127000"/>
            <a:ext cx="756604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Building Charts in Tableau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8077" y="1207034"/>
            <a:ext cx="8664987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DE5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Map &amp; Treemap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99566"/>
            <a:ext cx="7893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Map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1728" y="7499566"/>
            <a:ext cx="15936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Open Sans 2"/>
                <a:ea typeface="Open Sans 2"/>
                <a:cs typeface="Open Sans 2"/>
                <a:sym typeface="Open Sans 2"/>
              </a:rPr>
              <a:t>Treemap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102601"/>
            <a:ext cx="7778755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Shows Data Distribution Based on Region such as Country, City, Province, or Postal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85425" y="8188326"/>
            <a:ext cx="7778755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75"/>
              </a:lnSpc>
            </a:pPr>
            <a:r>
              <a:rPr lang="en-US" sz="2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Description: Displays category-based data in the form of proportionally sized rectangles based on their numeric values. This visualization helps in comparing parts of the whole and clearly identifying data patterns and proportions.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DAGegooHfwo</dc:identifier>
  <dcterms:modified xsi:type="dcterms:W3CDTF">2011-08-01T06:04:30Z</dcterms:modified>
  <cp:revision>1</cp:revision>
  <dc:title>Salinan dari Portofolio Tussning Putri</dc:title>
</cp:coreProperties>
</file>